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e23b1da6ae_0_3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e23b1da6a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23b1da6ae_0_37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e23b1da6ae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23b1da6ae_0_4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e23b1da6ae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e23b1da6ae_0_48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e23b1da6ae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e23b1da6ae_0_5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e23b1da6a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23b1da6ae_0_7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e23b1da6ae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e23b1da6ae_0_76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e23b1da6ae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23b1da6ae_0_8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23b1da6ae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e23b1da6ae_0_91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e23b1da6ae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e23b1da6ae_0_97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e23b1da6ae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23b1da6ae_0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23b1da6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e23b1da6ae_0_103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e23b1da6ae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cf1d10323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cf1d10323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cf695393cd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cf695393cd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cf695393cd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cf695393cd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cf695393cd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cf695393c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f695393cd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cf695393cd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cf695393cd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cf695393cd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cf695393cd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cf695393cd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cf695393cd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cf695393cd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e23b1da6ae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e23b1da6ae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23b1da6ae_0_5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23b1da6a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e953a06ac7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e953a06ac7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e23b1da6ae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3e23b1da6ae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e23b1da6ae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e23b1da6ae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e23b1da6ae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e23b1da6ae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e953a06ac7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e953a06ac7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e23b1da6ae_0_109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e23b1da6ae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e23b1da6ae_0_15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e23b1da6a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e953a06ac7_0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e953a06a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e953a06ac7_0_64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e953a06ac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23b1da6ae_0_21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e23b1da6ae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23b1da6ae_0_26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23b1da6ae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7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8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www.its.ohio.edu/tong/iz/nist-documentation/index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IT-OT Convergence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IT-OT Risk &amp; Controls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Existing Baselines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Healthcare Records (HIPAA) = NIST 800-66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Confidential Unclassified Information (CUI) = NIST 800-171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Student Data (FERPA)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Personally Identifiable Information (PII)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Federal Taxpayer Information (FTI)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Critical Infrastructure / Operational Technologies = NIST 800-82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baseline tells you specifically which Controls in 800-53 are </a:t>
            </a:r>
            <a:r>
              <a:rPr lang="en" u="sng"/>
              <a:t>suggested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Summary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Assess Risk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Select Existing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800-66,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800-82,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800-171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b="1" lang="en"/>
              <a:t>Or Custom Baseline: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FIPS 199,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r>
              <a:rPr b="1" lang="en"/>
              <a:t>B</a:t>
            </a:r>
            <a:r>
              <a:rPr lang="en"/>
              <a:t>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Expert Judgment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Implement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Assess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r>
              <a:rPr b="1" lang="en"/>
              <a:t>A</a:t>
            </a:r>
            <a:endParaRPr b="1"/>
          </a:p>
        </p:txBody>
      </p:sp>
      <p:pic>
        <p:nvPicPr>
          <p:cNvPr id="118" name="Google Shape;11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3150" y="1152475"/>
            <a:ext cx="5109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Standard: FIPS 199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Federal Information Processing Standards Publication 199 (</a:t>
            </a:r>
            <a:r>
              <a:rPr b="1" lang="en"/>
              <a:t>FIPS 199</a:t>
            </a:r>
            <a:r>
              <a:rPr lang="en"/>
              <a:t>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https://csrc.nist.gov/files/pubs/fips/199/final/docs/fips-pub-199-final.pdf (13 Pages)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Resources: FIPS-Pub-199-Final.pdf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Establishes a way to Categorize Information Systems based on: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Confidentiality - Restricting access to protect privacy and information of value.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Integrity - Protection against unwanted modification or destruction.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Availability - Ensure the system and data can be used.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Establishes a Potential Impact rating: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Low - limited adverse effect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Moderate - serious adverse effect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High - severe or catastrophic adverse effect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NIST Standard: FIPS 199</a:t>
            </a:r>
            <a:endParaRPr/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 rate an information system: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Rate the Impact for Confidentiality		(Low, Moderate, High, or Not Applicable)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Rate the Impact for Integrity			(Low, Moderate, High, or Not Applicable)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Rate the Impact for Availability		(Low, Moderate, High, or Not Applicable)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Security Categorization is the highest rating it the system's rating, no lower than "Low".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Example: A web server with public information: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Confidentiality:	Not Applicable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Integrity:		</a:t>
            </a:r>
            <a:r>
              <a:rPr b="1" lang="en"/>
              <a:t>Moderate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Availability:		</a:t>
            </a:r>
            <a:r>
              <a:rPr b="1" lang="en"/>
              <a:t>Moderate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Thus, </a:t>
            </a:r>
            <a:r>
              <a:rPr b="1" lang="en"/>
              <a:t>Security Categorization: Moderate.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is knowing this useful? Baselines. (NIST 800-53B)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800-53</a:t>
            </a:r>
            <a:r>
              <a:rPr b="1" lang="en"/>
              <a:t>B</a:t>
            </a:r>
            <a:r>
              <a:rPr lang="en"/>
              <a:t> (Baselines)</a:t>
            </a:r>
            <a:endParaRPr/>
          </a:p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Start with a Security Categorization</a:t>
            </a:r>
            <a:br>
              <a:rPr lang="en"/>
            </a:br>
            <a:r>
              <a:rPr lang="en"/>
              <a:t>from FIPS 199, Example: </a:t>
            </a:r>
            <a:r>
              <a:rPr b="1" lang="en"/>
              <a:t>Moderate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Find all the X's in the column.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This tells you which Controls</a:t>
            </a:r>
            <a:br>
              <a:rPr lang="en"/>
            </a:br>
            <a:r>
              <a:rPr lang="en"/>
              <a:t>are </a:t>
            </a:r>
            <a:r>
              <a:rPr i="1" lang="en"/>
              <a:t>suggested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(Expert Judgment can add/remove controls.)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 CM-3 is a control?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Yes, the "Configuration Change" control.</a:t>
            </a:r>
            <a:endParaRPr/>
          </a:p>
        </p:txBody>
      </p:sp>
      <p:pic>
        <p:nvPicPr>
          <p:cNvPr id="137" name="Google Shape;13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5250" y="1123475"/>
            <a:ext cx="3957051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/>
          <p:nvPr/>
        </p:nvSpPr>
        <p:spPr>
          <a:xfrm>
            <a:off x="7799850" y="1329150"/>
            <a:ext cx="945300" cy="3480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dk1"/>
              </a:highlight>
            </a:endParaRPr>
          </a:p>
        </p:txBody>
      </p:sp>
      <p:sp>
        <p:nvSpPr>
          <p:cNvPr id="139" name="Google Shape;139;p26"/>
          <p:cNvSpPr/>
          <p:nvPr/>
        </p:nvSpPr>
        <p:spPr>
          <a:xfrm>
            <a:off x="8118800" y="1688675"/>
            <a:ext cx="324600" cy="28512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6"/>
          <p:cNvSpPr/>
          <p:nvPr/>
        </p:nvSpPr>
        <p:spPr>
          <a:xfrm>
            <a:off x="4952675" y="2964400"/>
            <a:ext cx="324600" cy="2088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6"/>
          <p:cNvSpPr/>
          <p:nvPr/>
        </p:nvSpPr>
        <p:spPr>
          <a:xfrm>
            <a:off x="4952675" y="3302350"/>
            <a:ext cx="324600" cy="2088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6"/>
          <p:cNvSpPr/>
          <p:nvPr/>
        </p:nvSpPr>
        <p:spPr>
          <a:xfrm>
            <a:off x="5375975" y="2935450"/>
            <a:ext cx="2655900" cy="266700"/>
          </a:xfrm>
          <a:prstGeom prst="leftArrow">
            <a:avLst>
              <a:gd fmla="val 50000" name="adj1"/>
              <a:gd fmla="val 50000" name="adj2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6"/>
          <p:cNvSpPr/>
          <p:nvPr/>
        </p:nvSpPr>
        <p:spPr>
          <a:xfrm>
            <a:off x="4598950" y="1281125"/>
            <a:ext cx="3090600" cy="174000"/>
          </a:xfrm>
          <a:prstGeom prst="rightArrow">
            <a:avLst>
              <a:gd fmla="val 50000" name="adj1"/>
              <a:gd fmla="val 50000" name="adj2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6"/>
          <p:cNvSpPr/>
          <p:nvPr/>
        </p:nvSpPr>
        <p:spPr>
          <a:xfrm>
            <a:off x="4917875" y="1886684"/>
            <a:ext cx="423300" cy="3480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6"/>
          <p:cNvSpPr/>
          <p:nvPr/>
        </p:nvSpPr>
        <p:spPr>
          <a:xfrm>
            <a:off x="4903325" y="2234684"/>
            <a:ext cx="423300" cy="3480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4952675" y="3554925"/>
            <a:ext cx="324600" cy="2088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/>
          <p:nvPr/>
        </p:nvSpPr>
        <p:spPr>
          <a:xfrm>
            <a:off x="4952675" y="4145450"/>
            <a:ext cx="324600" cy="2088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"/>
          <p:cNvSpPr/>
          <p:nvPr/>
        </p:nvSpPr>
        <p:spPr>
          <a:xfrm>
            <a:off x="4952675" y="4360075"/>
            <a:ext cx="324600" cy="2088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Summary</a:t>
            </a:r>
            <a:endParaRPr/>
          </a:p>
        </p:txBody>
      </p:sp>
      <p:sp>
        <p:nvSpPr>
          <p:cNvPr id="154" name="Google Shape;154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Assess Risk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Select Existing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800-66,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800-82,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800-171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Or Custom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FIPS 199,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800-53B,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Expert Judgment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b="1" lang="en"/>
              <a:t>Implement Controls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Assess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800-53A</a:t>
            </a:r>
            <a:endParaRPr/>
          </a:p>
        </p:txBody>
      </p:sp>
      <p:pic>
        <p:nvPicPr>
          <p:cNvPr id="155" name="Google Shape;15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3150" y="1152475"/>
            <a:ext cx="5109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800-53 - The Catalog of Controls</a:t>
            </a:r>
            <a:endParaRPr/>
          </a:p>
        </p:txBody>
      </p:sp>
      <p:sp>
        <p:nvSpPr>
          <p:cNvPr id="161" name="Google Shape;161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Base Control Description</a:t>
            </a:r>
            <a:endParaRPr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Control Identifier: AU-4 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Control Name: Audit Storage Capacity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Discussion: English description.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Requires some interpretation.</a:t>
            </a:r>
            <a:endParaRPr sz="1200"/>
          </a:p>
          <a:p>
            <a:pPr indent="-304800" lvl="3" marL="18288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(A good reason to come to class.)</a:t>
            </a:r>
            <a:endParaRPr sz="1200"/>
          </a:p>
          <a:p>
            <a:pPr indent="-304800" lvl="3" marL="18288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This is talking about log files.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Related Controls: Handy Reference</a:t>
            </a:r>
            <a:endParaRPr sz="12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Parameters</a:t>
            </a:r>
            <a:endParaRPr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[Assignment: Organization]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[Assignment: Organization Defined Frequency]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These are blanks to be filled.</a:t>
            </a:r>
            <a:endParaRPr/>
          </a:p>
        </p:txBody>
      </p:sp>
      <p:pic>
        <p:nvPicPr>
          <p:cNvPr id="162" name="Google Shape;16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6121" y="1152475"/>
            <a:ext cx="4206181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8"/>
          <p:cNvSpPr/>
          <p:nvPr/>
        </p:nvSpPr>
        <p:spPr>
          <a:xfrm>
            <a:off x="4651125" y="1126150"/>
            <a:ext cx="4206300" cy="15309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800-53 - The Catalog of Controls</a:t>
            </a:r>
            <a:endParaRPr/>
          </a:p>
        </p:txBody>
      </p:sp>
      <p:sp>
        <p:nvSpPr>
          <p:cNvPr id="169" name="Google Shape;169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Control Enhancement</a:t>
            </a:r>
            <a:endParaRPr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AU-4</a:t>
            </a:r>
            <a:r>
              <a:rPr b="1" lang="en" sz="1200"/>
              <a:t>(1) </a:t>
            </a:r>
            <a:r>
              <a:rPr lang="en" sz="1200"/>
              <a:t>&lt;&lt; The (1) denotes the enhancement.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There can be multiple enhancements, so...</a:t>
            </a:r>
            <a:endParaRPr sz="1200"/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en" sz="1200"/>
              <a:t>(2), (3), (4), etc.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Enhances, Modifies, Extends the base control.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Can have Parameters just like a base control.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/>
              <a:t>Discussion, just like a base control.</a:t>
            </a:r>
            <a:endParaRPr sz="1200"/>
          </a:p>
        </p:txBody>
      </p:sp>
      <p:pic>
        <p:nvPicPr>
          <p:cNvPr id="170" name="Google Shape;17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6121" y="1152475"/>
            <a:ext cx="4206181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9"/>
          <p:cNvSpPr/>
          <p:nvPr/>
        </p:nvSpPr>
        <p:spPr>
          <a:xfrm>
            <a:off x="4645325" y="2645425"/>
            <a:ext cx="4250400" cy="1745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9"/>
          <p:cNvSpPr/>
          <p:nvPr/>
        </p:nvSpPr>
        <p:spPr>
          <a:xfrm>
            <a:off x="5173025" y="2796200"/>
            <a:ext cx="226200" cy="2379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Summary</a:t>
            </a:r>
            <a:endParaRPr/>
          </a:p>
        </p:txBody>
      </p:sp>
      <p:sp>
        <p:nvSpPr>
          <p:cNvPr id="178" name="Google Shape;17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Assess Risk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Select Existing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800-66,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800-82,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800-171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Or Custom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FIPS 199,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800-53B,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Expert Judgment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Implement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b="1" lang="en"/>
              <a:t>Assess Controls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800-53A</a:t>
            </a:r>
            <a:endParaRPr/>
          </a:p>
        </p:txBody>
      </p:sp>
      <p:pic>
        <p:nvPicPr>
          <p:cNvPr id="179" name="Google Shape;179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3150" y="1152475"/>
            <a:ext cx="5109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800-53A - Assessment of Controls (Auditing)</a:t>
            </a:r>
            <a:endParaRPr/>
          </a:p>
        </p:txBody>
      </p:sp>
      <p:sp>
        <p:nvSpPr>
          <p:cNvPr id="185" name="Google Shape;185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Describes how to Assess (Audit) a Control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list of things to examine.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Pick one or more.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Interview: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list of people to interview.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Pick one or more.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Test: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Test that can be performed to</a:t>
            </a:r>
            <a:br>
              <a:rPr lang="en"/>
            </a:br>
            <a:r>
              <a:rPr lang="en"/>
              <a:t>see if the control is functioning</a:t>
            </a:r>
            <a:br>
              <a:rPr lang="en"/>
            </a:br>
            <a:r>
              <a:rPr lang="en"/>
              <a:t>as intended.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Pick one or more.</a:t>
            </a:r>
            <a:endParaRPr/>
          </a:p>
        </p:txBody>
      </p:sp>
      <p:pic>
        <p:nvPicPr>
          <p:cNvPr id="186" name="Google Shape;186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4400" y="1709825"/>
            <a:ext cx="5278825" cy="299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Cybersecurity Policy for the US Federal Government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2002, the </a:t>
            </a:r>
            <a:r>
              <a:rPr b="1" lang="en"/>
              <a:t>F</a:t>
            </a:r>
            <a:r>
              <a:rPr lang="en"/>
              <a:t>ederal </a:t>
            </a:r>
            <a:r>
              <a:rPr b="1" lang="en"/>
              <a:t>I</a:t>
            </a:r>
            <a:r>
              <a:rPr lang="en"/>
              <a:t>nformation </a:t>
            </a:r>
            <a:r>
              <a:rPr b="1" lang="en"/>
              <a:t>S</a:t>
            </a:r>
            <a:r>
              <a:rPr lang="en"/>
              <a:t>ecurity </a:t>
            </a:r>
            <a:r>
              <a:rPr b="1" lang="en" u="sng"/>
              <a:t>Management</a:t>
            </a:r>
            <a:r>
              <a:rPr lang="en"/>
              <a:t> </a:t>
            </a:r>
            <a:r>
              <a:rPr b="1" lang="en"/>
              <a:t>A</a:t>
            </a:r>
            <a:r>
              <a:rPr lang="en"/>
              <a:t>ct became law.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Modernization of Federal IT policy delegated to the Office of Management and Budget (OMB)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Cybersecurity Regulations delegated to National Institute of Standards and Technology (NIST)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NIST Regulations apply to all Federal Agencies, Departments, etc.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2014, the </a:t>
            </a:r>
            <a:r>
              <a:rPr b="1" lang="en"/>
              <a:t>F</a:t>
            </a:r>
            <a:r>
              <a:rPr lang="en"/>
              <a:t>ederal </a:t>
            </a:r>
            <a:r>
              <a:rPr b="1" lang="en"/>
              <a:t>I</a:t>
            </a:r>
            <a:r>
              <a:rPr lang="en"/>
              <a:t>nformation </a:t>
            </a:r>
            <a:r>
              <a:rPr b="1" lang="en"/>
              <a:t>S</a:t>
            </a:r>
            <a:r>
              <a:rPr lang="en"/>
              <a:t>ecurity </a:t>
            </a:r>
            <a:r>
              <a:rPr b="1" lang="en" u="sng"/>
              <a:t>Modernization</a:t>
            </a:r>
            <a:r>
              <a:rPr lang="en"/>
              <a:t> </a:t>
            </a:r>
            <a:r>
              <a:rPr b="1" lang="en"/>
              <a:t>A</a:t>
            </a:r>
            <a:r>
              <a:rPr lang="en"/>
              <a:t>ct became law.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Gave authority for Information Security policy implementation oversight to Department of Homeland Security (DHS).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Clarified, Adjusted the Office of Management and Budget (OMB) role to be policy development.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So... FISMA (2002) and FISMA (2014)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NIST 800-53A - Assessment of Controls (Auditing)</a:t>
            </a:r>
            <a:endParaRPr/>
          </a:p>
        </p:txBody>
      </p:sp>
      <p:sp>
        <p:nvSpPr>
          <p:cNvPr id="192" name="Google Shape;192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 describes how to test Control Enhancements.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Same approach as a Control.</a:t>
            </a:r>
            <a:endParaRPr/>
          </a:p>
        </p:txBody>
      </p:sp>
      <p:pic>
        <p:nvPicPr>
          <p:cNvPr id="193" name="Google Shape;19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6050" y="1591550"/>
            <a:ext cx="4766250" cy="334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NIST 800-82r3?</a:t>
            </a:r>
            <a:endParaRPr/>
          </a:p>
        </p:txBody>
      </p:sp>
      <p:sp>
        <p:nvSpPr>
          <p:cNvPr id="199" name="Google Shape;19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NIST 800-82 (revision 3) applies that foundation to </a:t>
            </a:r>
            <a:r>
              <a:rPr i="1" lang="en"/>
              <a:t>Operational Technologies</a:t>
            </a:r>
            <a:br>
              <a:rPr i="1" lang="en"/>
            </a:b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</a:t>
            </a:r>
            <a:r>
              <a:rPr lang="en"/>
              <a:t>uidance for mitigating cybersecurity risks to OT systems: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Covers ISC, SCADA, Distributed Control Systems, OT Environments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Addresses unique IT constraints: real-time requirements, legacy systems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Recognizes OT failures can have physical and safety consequences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Aligns with NIST CSF and NIST 800-53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Discusses establishing Cybersecurity Programs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05" name="Google Shape;20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Organizations need to develop cybersecurity programs with these </a:t>
            </a:r>
            <a:r>
              <a:rPr lang="en"/>
              <a:t>elements</a:t>
            </a:r>
            <a:r>
              <a:rPr lang="en"/>
              <a:t>: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a Charter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Senior Leadership - Provide funding, visibility, governance, and support.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Put somebody in charge and hold them accountable for the cybersecurity program.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Define and document: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objectives, scope, and responsibilities.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responsibilities of system owners and process managers.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11" name="Google Shape;21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Establish a Business Case - Link cybersecurity to benefits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Improve safety, reliability, availability, and </a:t>
            </a:r>
            <a:r>
              <a:rPr lang="en"/>
              <a:t>perhaps e</a:t>
            </a:r>
            <a:r>
              <a:rPr lang="en"/>
              <a:t>fficiency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Reduce legal liabilities and insurance costs; satisfy regulatory requirements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Highlight potential costs of system failures: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Physical impacts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Economic impacts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Social impacts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17" name="Google Shape;217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 the Cybersecurity Program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Establish a Governance structure: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administrative policies, procedures, processes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roles and responsibilities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legal and regulatory requirements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identification and management of risk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Assemble a team with cross-functional expertise.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Control Engineers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IT Staff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Security Experts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Risk Managers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23" name="Google Shape;223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 the Cybersecurity Program (continued)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Define the OT Cybersecurity Strategy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Take into account organizational risk management strategies.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Decide to insource / outsource / use cybersecurity services.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Decide upon </a:t>
            </a:r>
            <a:r>
              <a:rPr lang="en"/>
              <a:t>cybersecurity</a:t>
            </a:r>
            <a:r>
              <a:rPr lang="en"/>
              <a:t> architectures.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Define cybersecurity training and awareness efforts.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Define OT-Specific Policies and Procedures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These are operational policies and procedures, specific to operations.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Build a Cybersecurity Awareness and Training Program for OT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Train employees, contractors, consultants, and onsite vendors.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29" name="Google Shape;229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 the Cybersecurity Program (continued)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Implement a Risk Management Framework for OT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NIST 800-39 describes Risk Management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Risk Framing</a:t>
            </a:r>
            <a:endParaRPr/>
          </a:p>
          <a:p>
            <a:pPr indent="-317500" lvl="4" marL="22860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Organizational, Mission, and System Risks</a:t>
            </a:r>
            <a:endParaRPr/>
          </a:p>
          <a:p>
            <a:pPr indent="-317500" lvl="4" marL="22860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Risk Tolerance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Risk Assessment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Risk Responses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Risk Monitoring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Supply Chain Risk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Interruptions to production; interruptions to consumer services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NIST 800-161 covers Supply Chain Risk Management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35" name="Google Shape;235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 the Cybersecurity Program (continued)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Develop a Maintenance Tracking Capability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Perform routine and </a:t>
            </a:r>
            <a:r>
              <a:rPr lang="en"/>
              <a:t>preventative</a:t>
            </a:r>
            <a:r>
              <a:rPr lang="en"/>
              <a:t> maintenance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Track that maintenance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Require access is controlled for remote maintenance capabilities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Develop an Incident Response Capability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Plan for incident detection, containment, and reporting.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Build capabilities for: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incident management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forensic analysis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vulnerability management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incident response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OT Cybersecurity Programs (from NIST 800-82)</a:t>
            </a:r>
            <a:endParaRPr/>
          </a:p>
        </p:txBody>
      </p:sp>
      <p:sp>
        <p:nvSpPr>
          <p:cNvPr id="241" name="Google Shape;241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 the Cybersecurity Program (continued)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Develop a Recovery and Restoration Capability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Business Continuity Plan (BCP) and Disaster Recovery Plan (DRP)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Backup systems, restoration processes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Public relations / communication plans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Interagency Report 8183 (NIST IR 8183)</a:t>
            </a:r>
            <a:endParaRPr/>
          </a:p>
        </p:txBody>
      </p:sp>
      <p:sp>
        <p:nvSpPr>
          <p:cNvPr id="247" name="Google Shape;247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Developed as a collaboration between Government and the Private Sector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Voluntary, Risk-Based, Profile for a Cybersecurity Framework (CSF) implementation of a Manufacturing Environment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Cybersecurity Framework is strategic and organizational.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NIST 800-53 is a tactical and technical document.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So, NIST IR 8183 and the CSF Enhances, Not Replaces: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Cybersecurity Standards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Industry Guidelines, Industry Best Practices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Connecting NIST to State Governments and Industry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FISMA is for Federal Government Agencies, why does anyone else care?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NIST Regulations get applied to </a:t>
            </a:r>
            <a:r>
              <a:rPr lang="en" u="sng"/>
              <a:t>contractors</a:t>
            </a:r>
            <a:r>
              <a:rPr lang="en"/>
              <a:t> retained by the Federal Government.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Contractors want to do business with the Federal Government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State Governments and businesses want Federal Grants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NIST Regulations are often used as "best practice" documents for industry.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NIST Regulations are very thorough and complete.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Yes, it is true...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company with no Federal contracts could ignore NIST.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company may embrace some other framework.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There are other good frameworks and standards: CIS Top 18, ISO 27000, etc.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You're not wasting your time studying NIST documents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Other frameworks have similar controls; just organized differently.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IR 8183 - Risk Levels</a:t>
            </a:r>
            <a:endParaRPr/>
          </a:p>
        </p:txBody>
      </p:sp>
      <p:sp>
        <p:nvSpPr>
          <p:cNvPr id="253" name="Google Shape;253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54" name="Google Shape;254;p42" title="Screenshot 2026-05-18 13542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6187" y="941967"/>
            <a:ext cx="7011624" cy="4016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CSF's Framework Core and NIST IR 8183</a:t>
            </a:r>
            <a:endParaRPr/>
          </a:p>
        </p:txBody>
      </p:sp>
      <p:sp>
        <p:nvSpPr>
          <p:cNvPr id="260" name="Google Shape;260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CSF (and thus NIST IR 8183) promote these Functions: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Identify (ID)</a:t>
            </a:r>
            <a:r>
              <a:rPr lang="en"/>
              <a:t> - Develop an understanding of your organization's assets, data, and capabilities so you know what you are protecting and why.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Protect (PR)</a:t>
            </a:r>
            <a:r>
              <a:rPr lang="en"/>
              <a:t> - Implement controls to address elements of risk (likelihood, magnitude).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Detect (DE)</a:t>
            </a:r>
            <a:r>
              <a:rPr lang="en"/>
              <a:t> - Identify when a cybersecurity event has </a:t>
            </a:r>
            <a:r>
              <a:rPr lang="en"/>
              <a:t>occurred in a timely manner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Respond (RS)</a:t>
            </a:r>
            <a:r>
              <a:rPr lang="en"/>
              <a:t> - Take action to contain a cybersecurity event once detected.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Recover (RC)</a:t>
            </a:r>
            <a:r>
              <a:rPr lang="en"/>
              <a:t> - Restore capabilities; return to normal operations.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IR 8183 CSF to NIST 800-53 Crosswalk</a:t>
            </a:r>
            <a:endParaRPr/>
          </a:p>
        </p:txBody>
      </p:sp>
      <p:sp>
        <p:nvSpPr>
          <p:cNvPr id="266" name="Google Shape;266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67" name="Google Shape;267;p44" title="Screenshot 2026-05-18 14152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188" y="1152475"/>
            <a:ext cx="8009615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IR 8183 CSF to NIST 800-53 Crosswalk</a:t>
            </a:r>
            <a:endParaRPr/>
          </a:p>
        </p:txBody>
      </p:sp>
      <p:sp>
        <p:nvSpPr>
          <p:cNvPr id="273" name="Google Shape;273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74" name="Google Shape;274;p45" title="Screenshot 2026-05-18 14180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44776"/>
            <a:ext cx="8520600" cy="3026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NIST Baseline Navigator Application</a:t>
            </a:r>
            <a:endParaRPr/>
          </a:p>
        </p:txBody>
      </p:sp>
      <p:sp>
        <p:nvSpPr>
          <p:cNvPr id="280" name="Google Shape;280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application has the potential to be: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classroom exercise.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Homework.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https://www.its.ohio.edu/tong/iz/nist-documentation/index.html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do I need to know these documents?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Because there's too much information to remember.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many telephone numbers do you </a:t>
            </a:r>
            <a:r>
              <a:rPr lang="en"/>
              <a:t>have memorized?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Did you memorize the capital of Malta? (Valletta, by the way. Yes, I had to look it up.)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Because there's too much information to cover in lecture.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need to use the documents to complete assignments.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need to use the documents to find answers for exams.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 the job, you would need the documents to answer similar questions.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Cybersecurity professionals use these docs.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This is the real thing, not an academic exercise.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Summary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Assess Risk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Select Existing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800-66,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800-82,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800-171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Or Custom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FIPS 199,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800-53B,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Expert Judgment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Implement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Assess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800-53A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3150" y="1152475"/>
            <a:ext cx="5109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Risk Refresher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Asset - Something of value such as data, systems, facilities, and people.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Vulnerability - Weakness that could be exploited to compromised an asset.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Threat - Any circumstance or event with the potential to exploit a vulnerability and harm an asset.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Risk Refresher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Likelihood - Probability of a threat will exploit a vulnerability.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Impact - The magnitude of harm if a threat successfully exploits a vulnerability and harms an asset, typically measured in monetary value such as the cost of recovery.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Risk - The combination of likelihood and impact. Risk = Likelihood x Impact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Reminder: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Likelihood is 0%, then there is no Risk. If Impact is 0, then there is no Risk.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Assess Risk (800-30)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NIST devotes several documents to Risk Assessment and Management: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NIST 800-30 - Risk Assessment Guidance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NIST 800-37 - Risk Management Framework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NIST 800-39 - Enterprise Risk Management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Risk Analysis as a Subjective Estimation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Asking subject matter experts for "gut feeling" estimates.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Classic approach, typically inconsistent and inaccurate.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Risk Analysis as </a:t>
            </a:r>
            <a:r>
              <a:rPr lang="en"/>
              <a:t>Empirically</a:t>
            </a:r>
            <a:r>
              <a:rPr lang="en"/>
              <a:t>-Informed Estimation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Data Driven approach to using real-world loss data based on an industry's history.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Modern approach, can still suffer from incomplete and biased data.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 Summary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Assess Risk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Select Existing Baseline: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800-66,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800-82, 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800-171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Or Custom Baseline: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FIPS 199,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800-53B, and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Expert Judgment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Implement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 startAt="2"/>
            </a:pPr>
            <a:r>
              <a:rPr lang="en"/>
              <a:t>Assess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800-53A</a:t>
            </a:r>
            <a:endParaRPr/>
          </a:p>
        </p:txBody>
      </p:sp>
      <p:pic>
        <p:nvPicPr>
          <p:cNvPr id="105" name="Google Shape;10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3150" y="1152475"/>
            <a:ext cx="510914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