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cf695393cd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cf695393cd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cf695393cd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cf695393cd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cf695393cd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cf695393cd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cf695393cd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cf695393cd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cf695393cd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cf695393cd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f695393cd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cf695393cd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f695393c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f695393c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12721b1f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12721b1f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cf695393cd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cf695393cd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cf695393cd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cf695393cd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cf695393cd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cf695393cd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cf695393cd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cf695393cd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f695393cd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cf695393cd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cf695393cd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cf695393cd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its.ohio.edu/tong/iz/pharma/index.ht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IT-OT Convergence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to ICS Architecture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Defense in Depth: Layers</a:t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Defense in Depth is the prevailing strategy for cybersecurity.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Put forth by t</a:t>
            </a:r>
            <a:r>
              <a:rPr lang="en"/>
              <a:t>he National Security Agency (NSA) part of the Department of Defense.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This is an application of </a:t>
            </a:r>
            <a:r>
              <a:rPr lang="en"/>
              <a:t>a classic military strategy.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If you defend only the front line, a breach leads to being outflanked.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 1 - Security Management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cybersecurity program we just discussed.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Defense in Depth: Layers</a:t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 2 - Physical Security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Exterior: fences, walls, ditches / mounds, barricades, gates, doors,guards, etc.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Interior: locked cabinets and interior doors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Keeping PLCs in "Run" mode, not in "Program" mode.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Access monitoring and control systems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People and Asset tracking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Defense in Depth: Layers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 3 - Network Security / Architecture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Boundary protection (exterior)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Network segmentation (interior; lateral movement)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Corporate network; Corporate DMZ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Operational network; Operational DMZ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Zero-Trust Architecture (ZTA)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Location of wireless access points within the network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Monitoring capabilities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Logging capabilities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Defense in Depth: Layers</a:t>
            </a:r>
            <a:endParaRPr/>
          </a:p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 4 - Hardware Security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Establishing trust of devices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Maintaining state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Configuration hardening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Layer 5 - Software Security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Patching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Allowlisting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Secure code development; development practices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Application configuration hardening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 Network Architecture - "Purdue Model"</a:t>
            </a:r>
            <a:endParaRPr/>
          </a:p>
        </p:txBody>
      </p:sp>
      <p:sp>
        <p:nvSpPr>
          <p:cNvPr id="136" name="Google Shape;13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Levels 4-5: Classic IT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Isolate business from the Internet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Level 3: DMZ between IT/OT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Isolate OT from the business</a:t>
            </a:r>
            <a:br>
              <a:rPr lang="en"/>
            </a:br>
            <a:r>
              <a:rPr lang="en"/>
              <a:t>but allow for protected control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Levels 0-2: OT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Classically vulnerable devices</a:t>
            </a:r>
            <a:br>
              <a:rPr lang="en"/>
            </a:br>
            <a:r>
              <a:rPr lang="en"/>
              <a:t>and protocols</a:t>
            </a:r>
            <a:endParaRPr/>
          </a:p>
        </p:txBody>
      </p:sp>
      <p:pic>
        <p:nvPicPr>
          <p:cNvPr id="137" name="Google Shape;137;p26" title="purdue-diagram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7349" y="929050"/>
            <a:ext cx="5040599" cy="383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Pharma Factory Simulation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Run</a:t>
            </a:r>
            <a:r>
              <a:rPr lang="en"/>
              <a:t> the Pharma Factory Simulation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Explain the factory and the three drugs.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Explain the risks related to mislabeled drugs.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Show a functioning factory.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Show a number of attacks. (Force one-time mislabeling; Install programs on PLCs.)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Show the implementation of firewall rules at the border and the factory boundary.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https://www.its.ohio.edu/tong/iz/pharma/index.html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You Remember?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Sensors and Actuators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Control Loop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Programmable Logic Controller (PLC)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Remote Terminal Unit (RTU)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Human Machine Interface (HMI)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Supervisory Control and Data Acquisition (SCADA)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Distributed Control System (DCS)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Building Automation System (BCS)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Example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Conceptual Model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Shows SCADA centrally located.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Shows PLCs at other locations.</a:t>
            </a:r>
            <a:endParaRPr/>
          </a:p>
        </p:txBody>
      </p:sp>
      <p:pic>
        <p:nvPicPr>
          <p:cNvPr id="68" name="Google Shape;68;p15" title="NIST.SP.800-82r3-fig04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6155" y="445025"/>
            <a:ext cx="3936145" cy="4123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Examples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Comprehensive Example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Central SCADA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Variety of Communications</a:t>
            </a:r>
            <a:br>
              <a:rPr lang="en"/>
            </a:br>
            <a:r>
              <a:rPr lang="en"/>
              <a:t>	Paths w/Internet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PLCs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Sensors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Actuators</a:t>
            </a:r>
            <a:endParaRPr/>
          </a:p>
        </p:txBody>
      </p:sp>
      <p:pic>
        <p:nvPicPr>
          <p:cNvPr id="75" name="Google Shape;75;p16" title="NIST.SP.800-82r3-fig05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65853" y="1152475"/>
            <a:ext cx="5066445" cy="3416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 Examples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Safety System Example (Nuclear Reactor)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Diagram shows </a:t>
            </a:r>
            <a:r>
              <a:rPr i="1" lang="en"/>
              <a:t>two</a:t>
            </a:r>
            <a:r>
              <a:rPr lang="en"/>
              <a:t> systems: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One for the operators to control the reactor.</a:t>
            </a:r>
            <a:br>
              <a:rPr lang="en"/>
            </a:b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Another that </a:t>
            </a:r>
            <a:r>
              <a:rPr i="1" lang="en"/>
              <a:t>independently</a:t>
            </a:r>
            <a:r>
              <a:rPr lang="en"/>
              <a:t> monitors the reactor.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When safety parameters are exceeded it returns the system to a safe state.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Has its own sensors, controllers, and actuators.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Cybersecurity Implications: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the operator's system is compromised, the safety system can still override.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An attacker would have to compromise both systems.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(Triton malware disabled a safety system at a Saudi Arabian petrochemical plant.)</a:t>
            </a:r>
            <a:endParaRPr/>
          </a:p>
        </p:txBody>
      </p:sp>
      <p:pic>
        <p:nvPicPr>
          <p:cNvPr id="82" name="Google Shape;82;p17" title="NIST.SP.800-82r3-fig11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88756" y="916208"/>
            <a:ext cx="3243552" cy="183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 System Security Considerations: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Time Critical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Cannot tolerate delay (latency) or variance in that delay (jitter).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High Availability and Reliability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Devices remain functional for long period of time. Interruptions can cascade.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Safety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 think of the classic Confidentiality-Integrity-Availability, then add Safety for OT.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If you're already thinking of CIANA+PS, then you're already including Safety.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 System Security Considerations: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Physical Consequences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Oil Spillage is much different than Data Spillage...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System Operation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Different skill sets are involved in managing these systems: Control Engineers.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Resource Constraints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Legacy systems may lack processing capacity needed for newer applications.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 System Security Considerations: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Communications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 can involve communication protocols and methods unfamiliar to IT personnel.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Change Management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IT systems can enjoy automated deployments of patches.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 systems require downtime to apply patches scheduled far in advance.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 systems may be so old they are no longer receiving patches from the vendor.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Managed Support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 likely only available from one source.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Support agreements with vendors may preclude certain security solutions.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 System Security Considerations: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Component Lifetime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IT components typically last 3 to 5 to maybe 10 years.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 components typically last 10 to 15 to maybe 30 years.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You cannot retrofit modern security features into legacy technologies.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Component Location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IT components typically run in environmentally controlled areas: offices, data centers.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OT components run in dirty, harsh, and remote locations.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