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cf1d10323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cf1d10323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0b71f431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e0b71f431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cf1d10323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cf1d10323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cf1d10323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cf1d10323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0b71f431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e0b71f431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e0b71f431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e0b71f431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0b71f431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e0b71f431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cf1d10323e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cf1d10323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e0b71f431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e0b71f431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e0b71f431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e0b71f431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cf1d10323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cf1d10323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f1d10323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cf1d10323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cf1d10323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cf1d10323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cf1d10323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cf1d10323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cf695393c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cf695393c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d59b19d2d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d59b19d2d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cf695393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cf695393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cf695393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cf695393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cf695393c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cf695393c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cf695393c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cf695393c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cf695393c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cf695393c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cf1d10323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cf1d10323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cf695393c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cf695393c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cf695393c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cf695393c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cf695393c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cf695393c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cf695393c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cf695393c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f1d10323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cf1d10323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f1d10323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f1d10323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0b71f43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e0b71f43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f1d10323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cf1d10323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f1d10323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cf1d10323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e0b71f431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e0b71f431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jpg"/><Relationship Id="rId4" Type="http://schemas.openxmlformats.org/officeDocument/2006/relationships/image" Target="../media/image39.jpg"/><Relationship Id="rId5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37.jpg"/><Relationship Id="rId5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Relationship Id="rId4" Type="http://schemas.openxmlformats.org/officeDocument/2006/relationships/image" Target="../media/image41.jpg"/><Relationship Id="rId5" Type="http://schemas.openxmlformats.org/officeDocument/2006/relationships/image" Target="../media/image43.jpg"/><Relationship Id="rId6" Type="http://schemas.openxmlformats.org/officeDocument/2006/relationships/image" Target="../media/image3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its.ohio.edu/tong/control-loop/hvac-control-loop.html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g"/><Relationship Id="rId4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g"/><Relationship Id="rId4" Type="http://schemas.openxmlformats.org/officeDocument/2006/relationships/image" Target="../media/image29.jpg"/><Relationship Id="rId5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jpg"/><Relationship Id="rId4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2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IT-OT Convergence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IT-OT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Defense Industry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 title="Defense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9" y="1152475"/>
            <a:ext cx="7141835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 title="Defense-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776" y="2191250"/>
            <a:ext cx="3557525" cy="253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Emergency Services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 title="Emergency-Services-01-Crop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162" y="1152475"/>
            <a:ext cx="4172142" cy="257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 title="Emergency-Services-02-Crop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3975" y="2492275"/>
            <a:ext cx="3691750" cy="20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 title="Emergency-Services-03-Crop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52470"/>
            <a:ext cx="2819800" cy="19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Energy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4" title="Energy-05-Crop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825" y="1152475"/>
            <a:ext cx="2803199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 title="Solar-02-Crop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6"/>
            <a:ext cx="4213125" cy="21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 title="Energy-02-Crop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7223" y="2650925"/>
            <a:ext cx="2597850" cy="19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Financial Services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5" title="Financial-01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562293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 title="Financial-02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000" y="1152463"/>
            <a:ext cx="2562300" cy="341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 title="Financial-0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0900" y="2352739"/>
            <a:ext cx="4723575" cy="19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Food &amp; Agriculture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6" title="Food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141574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 title="Food-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9600" y="2200950"/>
            <a:ext cx="4872700" cy="236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Government Facilities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7" title="Government-01-Cro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4"/>
            <a:ext cx="463978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Healthcare &amp; Public Health</a:t>
            </a:r>
            <a:endParaRPr/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8" title="Healthcare-01-Crop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516" y="1152475"/>
            <a:ext cx="472313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Information Technology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9" title="Information-Technology-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725" y="2153350"/>
            <a:ext cx="6158575" cy="24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 title="Information-Technology-01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25623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Nuclear Reactors, Materials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0" title="Nuclear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490" y="1152475"/>
            <a:ext cx="2609811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 title="Nuclear-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590679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Transportation Systems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1" title="Transportation-01-Crop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200" y="1152475"/>
            <a:ext cx="481872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Operational Technology (OT)?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You're likely surrounded by </a:t>
            </a:r>
            <a:r>
              <a:rPr i="1" lang="en"/>
              <a:t>Information</a:t>
            </a:r>
            <a:r>
              <a:rPr lang="en"/>
              <a:t> Technology (IT).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Desktop Computers, Laptop Computers, Tablet Computing, Smart Phones, Smart Speakers, Smart Televisions, Internet and Cloud Services, and more.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Computing you might find in a Data Center, Office, or Home.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Operational Technology (OT) is then: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Sensors, Robotics, Machinery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Computing you might find in an industrial setting such as a factory.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Computing you might find exposed to harsh environments.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Water &amp; Wastewater</a:t>
            </a:r>
            <a:endParaRPr/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2" title="Water-06-Crop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725" y="1152475"/>
            <a:ext cx="3886575" cy="23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 title="Water-01-Crop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2654307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2" title="Water-02-Crop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2750" y="1152475"/>
            <a:ext cx="2143634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 title="Waste-Water-03-Crop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4525" y="2662575"/>
            <a:ext cx="4497775" cy="19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Sectors:</a:t>
            </a:r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11700" y="1152475"/>
            <a:ext cx="4260300" cy="26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Chemical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Commercial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Critical Manufacturing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Defense Industry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Emergency Services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Energy</a:t>
            </a:r>
            <a:endParaRPr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4572000" y="1152475"/>
            <a:ext cx="4260300" cy="26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Financial Services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 &amp; Agriculture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Government Facilities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Healthcare &amp; Public Health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Information Technology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Nuclear Reactors, Materials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Transportation 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Water &amp; Wastewater</a:t>
            </a:r>
            <a:endParaRPr/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311625" y="3822475"/>
            <a:ext cx="85206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Discussion:</a:t>
            </a:r>
            <a:r>
              <a:rPr lang="en"/>
              <a:t> What are possible effects of the destruction or interruption of facilities and services in these sectors?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Technologies: Devices</a:t>
            </a:r>
            <a:endParaRPr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Monitors a physical condition and converts it into a signal.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Examples: Temperature, Pressure, Proximity, Flow, Smoke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Actuator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Receives a signal and performs some physical action.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Example: Opens/Closes a Valve, Moves a Conveyor Belt, Pumps Water, Robotic Arm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Control Loop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recurring cycle that monitors, evaluates, and acts if needed.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Physical World &gt; </a:t>
            </a:r>
            <a:r>
              <a:rPr b="1" lang="en"/>
              <a:t>Sensor</a:t>
            </a:r>
            <a:r>
              <a:rPr lang="en"/>
              <a:t> &gt; Control System &gt; </a:t>
            </a:r>
            <a:r>
              <a:rPr b="1" lang="en"/>
              <a:t>Actuator</a:t>
            </a:r>
            <a:r>
              <a:rPr lang="en"/>
              <a:t> &gt; Physical World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Technologies: Control Loop Demonstration</a:t>
            </a:r>
            <a:endParaRPr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 the Control Loop Demonstration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 the sensor details.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 the actuator details.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 the system sensing and activating.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 the effects of physical tampering.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https://www.its.ohio.edu/tong/control-loop/hvac-control-loop.html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Technologies: Devices</a:t>
            </a:r>
            <a:endParaRPr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Programmable Logic Controller (PLC)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Controls a specific process in real time. Reads sensors; drives actuators.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Programmed via Ladder Logic and/or Structured Text (similar to Pascal)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Detects voltages on Input Wires (Signals from Equipment)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Sets voltages on Output Wires (Signals to Equipment)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Makes Decisions, Runs Counters, Runs Timers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Notice the Ethernet Port -- Communicates</a:t>
            </a:r>
            <a:endParaRPr/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950" y="2660050"/>
            <a:ext cx="3880725" cy="220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775" y="155725"/>
            <a:ext cx="2774002" cy="184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Technologies: Devices</a:t>
            </a:r>
            <a:endParaRPr/>
          </a:p>
        </p:txBody>
      </p:sp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Remote</a:t>
            </a:r>
            <a:r>
              <a:rPr lang="en"/>
              <a:t> Terminal Unit (RTU)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in remote locations to collect data and receive commands.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Has long-distance communication features; tolerates unreliable power.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There can be PLC's plugged into an RTU or the RTU might have PLC capabilities.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Intelligent Electronic Device (IED)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Like a PLC, makes quick decisions to control electrical power systems.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Like an RTU, monitors, measures, and communicates while operating remotely.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Technologies: Devices</a:t>
            </a:r>
            <a:endParaRPr/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Supervisory Control and Data Acquisition (SCADA)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Collects data from field devices (RTUs, PLCs) via an MTU.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Issues commands to field devices.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High level commands, not the real-time control.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The local PLCs take care of getting the work done via their programming.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Human Machine Interface (HMI)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Operator-facing interface for controlling an OT system.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SCADA, the HMI might be a workstation running software that shows the process.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Master Terminal Unit (MTU)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Brokers communications to RTUs/PLCs on behalf of a SCADA system.</a:t>
            </a:r>
            <a:endParaRPr/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650" y="3570675"/>
            <a:ext cx="1828025" cy="14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7601" y="121851"/>
            <a:ext cx="2897075" cy="19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Technologies: Devices</a:t>
            </a:r>
            <a:endParaRPr/>
          </a:p>
        </p:txBody>
      </p:sp>
      <p:sp>
        <p:nvSpPr>
          <p:cNvPr id="253" name="Google Shape;25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Distributed Control System (DCS)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Think of it as a more localized SCADA system.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controlling a process over a larger geographical area; a single facility.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Capable of more real-time control.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Building Automation System (BAS)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Manages mechanical and electrical systems within a building.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HVAC, lighting, elevators, fire suppression, etc.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Sometimes called a Building Control System (BCS) or Building Management System (BMS).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Physical Access Control System (PACS)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Badge readers, electronic locks, turnstiles, etc.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Commonly interfaces with an IT identity and access management systems.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Technologies: Protocols</a:t>
            </a:r>
            <a:endParaRPr/>
          </a:p>
        </p:txBody>
      </p:sp>
      <p:sp>
        <p:nvSpPr>
          <p:cNvPr id="259" name="Google Shape;259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Modbus Protocol (1979)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Simple point-to-point device communication.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Fieldbus Protocol Family (1980s-1990s)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Devices share a common communication medium.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Significance of these protocols: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Pervasive because devices have longevity and are expensive.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Transfer data and commands to OT devices.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No authentication, No authorization, No encryption</a:t>
            </a: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Technologies: Programming Languages</a:t>
            </a:r>
            <a:endParaRPr/>
          </a:p>
        </p:txBody>
      </p:sp>
      <p:sp>
        <p:nvSpPr>
          <p:cNvPr id="265" name="Google Shape;26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IEC 61131-3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 international standard for PLCs; defines programming languages for PLCs.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Here are two, for example: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Ladder Logic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Visually mimics electrical relay circuits, representing inputs and outputs.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PLCs can also have timers, arithmetic operations, text processing, table lookups.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Modbus can signal setting values in registers (memory locations) for the program to use.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Structured Text (ST or STX)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high-level programming language similar to Pascal.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Better for complex logic and data management than Ladder Logic.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Operational Technology (OT)?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Operation Technology is a fusion of IT functionality into systems that manipulate the physical world.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Such as: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Smart Electrical Grid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Smart Transportation Systems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Smart Buildings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Smart Manufacturing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Those are </a:t>
            </a:r>
            <a:r>
              <a:rPr lang="en" u="sng"/>
              <a:t>very</a:t>
            </a:r>
            <a:r>
              <a:rPr lang="en"/>
              <a:t> important areas of computing and cybersecurity to study...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Technologies: Structured Text</a:t>
            </a:r>
            <a:endParaRPr/>
          </a:p>
        </p:txBody>
      </p:sp>
      <p:sp>
        <p:nvSpPr>
          <p:cNvPr id="271" name="Google Shape;271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(* Temperature Control - Simple On/Off *)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IF roomTemperature &lt; setPoint THEN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heaterOn := TRUE;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heaterOn := FALSE;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END_IF;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Technologies: Ladder Logic Example</a:t>
            </a:r>
            <a:endParaRPr/>
          </a:p>
        </p:txBody>
      </p:sp>
      <p:sp>
        <p:nvSpPr>
          <p:cNvPr id="277" name="Google Shape;27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Here's the same program in Ladder Logic:</a:t>
            </a:r>
            <a:br>
              <a:rPr lang="en"/>
            </a:br>
            <a:br>
              <a:rPr lang="en"/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|   [CMP]                                               |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|   roomTemperature &lt; setPoint        HEATER_ON         |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|--------[&lt;]---------------------------( )--------------|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Technologies: Devices</a:t>
            </a:r>
            <a:endParaRPr/>
          </a:p>
        </p:txBody>
      </p:sp>
      <p:sp>
        <p:nvSpPr>
          <p:cNvPr id="283" name="Google Shape;28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Internet of Things (IOT)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Network-connected (possibly Internet-connected) "everyday" physical devices.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Smart thermostats, TVs, fitness trackers, appliances, etc.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Industrial Internet of Things (IIOT)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Same concept as IOT, but with industrial devices.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Overlaps with classic sensor, actuator, PLC, RTU, IED, and HMI functionality.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Significance?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Uses Internet protocols to communicate rather than classic OT protocols, such as TCP/IP.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Uses classic IT programming languages and computing environments, such as Linux.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vulnerabilities can then affect OT environments.</a:t>
            </a:r>
            <a:endParaRPr/>
          </a:p>
        </p:txBody>
      </p:sp>
      <p:pic>
        <p:nvPicPr>
          <p:cNvPr id="284" name="Google Shape;28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726" y="1796175"/>
            <a:ext cx="1617200" cy="151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8425" y="107900"/>
            <a:ext cx="2177500" cy="14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9825" y="3921825"/>
            <a:ext cx="906102" cy="104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Technologies: Digital Twins</a:t>
            </a:r>
            <a:endParaRPr/>
          </a:p>
        </p:txBody>
      </p:sp>
      <p:sp>
        <p:nvSpPr>
          <p:cNvPr id="292" name="Google Shape;292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Digital Twins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virtual replica of a physical system, component, or process.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realistic simulation; not a demonstration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Behavior based on real-world modeling.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Connectivity to real systems to send / receive data and commands.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Research - Probe for vulnerabilities when you can't afford a second production facility.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Real PLCs connected to simulated sensors, actuators, and command networks.</a:t>
            </a: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Maintenance - Apply real-world data to a digital twin to monitor usage, schedule maintenance.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Run a digital twin for each airplane engine in the fleet fed by real-time flight data.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Critical Infrastructure is that which is so vital to society that disruption would severely affect </a:t>
            </a:r>
            <a:r>
              <a:rPr lang="en" u="sng"/>
              <a:t>public health, safety, national security, or the economy</a:t>
            </a:r>
            <a:r>
              <a:rPr lang="en"/>
              <a:t>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Cybersecurity and Infrastructure Security Agency (CISA)...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Part of the U.S. Department of Homeland Security (DHS)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... identified critical infrastructure sectors, for example...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Chemical Facilities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 title="Chemical-01-Cro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818" y="1152475"/>
            <a:ext cx="5055482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title="Chemical-03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10" y="1152475"/>
            <a:ext cx="256228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Commercial Facilities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 title="Commercial-01-Crop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162376" cy="26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 title="Commercial-03-Crop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0395" y="2571750"/>
            <a:ext cx="4811904" cy="19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Communications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 title="Communications-02-Crop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707" y="1152475"/>
            <a:ext cx="1174389" cy="34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 title="Communications-04-Crop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999" y="1152475"/>
            <a:ext cx="1271203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 title="Communications-GPS-III-A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2" y="2007575"/>
            <a:ext cx="4035049" cy="256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Critical Manufacturing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 title="Manufacturing-01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9024" y="1700175"/>
            <a:ext cx="2151526" cy="286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 title="Manufacturing-02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2562300" cy="341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 title="Manufacturing-0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6350" y="1152475"/>
            <a:ext cx="3975951" cy="176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Infrastructure Sector: Dams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 title="Dam-01-Cro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950" y="1152475"/>
            <a:ext cx="256106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 title="Dam-02-Crop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7701" y="1152475"/>
            <a:ext cx="2561050" cy="3416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